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C8EE2-9FDF-5E4B-A962-D56F1D22CF63}" v="68" dt="2026-04-10T20:57:43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/>
    <p:restoredTop sz="94694"/>
  </p:normalViewPr>
  <p:slideViewPr>
    <p:cSldViewPr snapToGrid="0">
      <p:cViewPr varScale="1">
        <p:scale>
          <a:sx n="121" d="100"/>
          <a:sy n="121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65AF-C516-AEB7-86A7-F5AB34C7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410FE-5BBC-B985-4AD9-5C1DF324C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D0763-5518-DF5E-AE6F-2A3B4E89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9130-4CE6-CB57-482E-5D3150A2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D9E15-27C8-903F-4BBF-972394EC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CFAB-DEC1-98EC-4E86-13AEF440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A6842-3DAF-47BB-7224-A5959A3D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717A-EE49-10EB-DF05-BC7A6A27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9333D-4064-F2FA-6A7A-1D303F4D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90B17-AF35-B4B3-E134-9D317CD2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E9A415-B344-85B4-08B8-47FF39DF3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20252-A57C-F5B8-1B46-ABF4543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8419-5F68-C525-B131-8A3FB97D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3E8D-F937-C2B9-50E4-3D67DA72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25890-BD88-384D-0AAE-64F946AA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CEBA-7E29-166C-0A03-6C6983EF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DAAA-169F-18FE-9354-7E56927D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687A2-C029-974C-76F5-A4D08DB3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CAB00-8F98-1336-2066-0275D095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3546-422F-71EF-0489-FF51CABF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6888-FB8A-54E0-A813-354FCF62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2ED6E-F84A-E5AE-7415-9D60FF6A7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CFCB-C5C2-A3CE-F142-C11AC60E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55E6-BDB0-1687-7FBD-85C0F88A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445BF-0811-1101-1FE1-862D1E4D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FB45-D310-92EC-013B-32EDCBB9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55AD-4FCB-F683-8765-3C1F3BC71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E8DBA-CF27-FBED-B9AD-34F00FCA8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68085-3374-87A8-A898-1A864A5B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6F726-1152-BF6D-7CBA-647F500E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FD60F-67C1-9FC9-F7CB-33EDF052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F462-C07D-9FA5-E2C0-20AD37CD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1A90F-92F8-5C9E-D2E4-DF2E6DE3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69C6D-1F97-DACD-03E1-8A2F7CACE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8504F-3182-E94F-D10D-F8317D6B4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9A8E5-1B19-1B21-6295-5F1746DA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09E7C-1BA9-885B-1354-3E1589A1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5C698-03D9-3872-BD46-0B395CB9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5746D-4714-7B07-CFA7-242B283D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6B1B-1E8A-5235-F47E-02CC4005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2ED6-4777-072E-11F8-53EEC4BC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6D425-9FBA-9F78-9423-8B5930DD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FA9E0-9407-596F-FE36-47EE237A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63AC8-DD46-2393-B2CE-960F2B7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851C1-94B3-D589-22F2-B8C87F78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33DFC-8A77-711C-85AB-4EEFC64C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6563-16A8-4635-D1D6-46E74980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3D7F-0F96-5035-FBE7-947984BE5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ED4B8-923C-8C04-7CB3-E1B8610E3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6E7D4-C5F8-767F-4FC3-3D66228A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DF29B-E205-737F-C110-F85A2117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08B11-9024-7F1F-802D-158F0FED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5C76-CFBB-7954-483A-6159B075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5A21A-1270-2F90-13C3-3A7342176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12B09-7E6C-6F9B-5F0E-8996A873D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B88B0-F662-BBF4-BFF2-F5ADC34D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FCDF2-E5EB-3524-2FCD-75906203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5363A-578A-7581-64CD-FC8E33AC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4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A7DF8-EF37-A86C-2D65-A730CFEC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BDEF-0F80-10A2-1E89-A92B7E20C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8591-23D0-700F-AFC2-C21040ABC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B80DC-9430-454D-9317-D88FC8965F5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4E90-75FC-228A-0AB0-ADF15A403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F4F04-B63B-14B0-AF2E-1295A0B0A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65EE68-DDA2-7549-B848-12CB251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55DFDF-BF44-8C5C-90FC-CB96C12CACED}"/>
              </a:ext>
            </a:extLst>
          </p:cNvPr>
          <p:cNvSpPr txBox="1"/>
          <p:nvPr/>
        </p:nvSpPr>
        <p:spPr>
          <a:xfrm>
            <a:off x="3322820" y="4721902"/>
            <a:ext cx="554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Hosted by Example Bookstore</a:t>
            </a:r>
          </a:p>
        </p:txBody>
      </p:sp>
    </p:spTree>
    <p:extLst>
      <p:ext uri="{BB962C8B-B14F-4D97-AF65-F5344CB8AC3E}">
        <p14:creationId xmlns:p14="http://schemas.microsoft.com/office/powerpoint/2010/main" val="14183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13863-0045-35D9-70B9-C777B973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BA3863-7CFF-E417-BD44-E87ACA7DA0C7}"/>
              </a:ext>
            </a:extLst>
          </p:cNvPr>
          <p:cNvSpPr txBox="1"/>
          <p:nvPr/>
        </p:nvSpPr>
        <p:spPr>
          <a:xfrm>
            <a:off x="2700728" y="1720840"/>
            <a:ext cx="6790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may know a group of geese is called a gaggle. Fill in the blank: A ____ of Jays</a:t>
            </a:r>
          </a:p>
        </p:txBody>
      </p:sp>
    </p:spTree>
    <p:extLst>
      <p:ext uri="{BB962C8B-B14F-4D97-AF65-F5344CB8AC3E}">
        <p14:creationId xmlns:p14="http://schemas.microsoft.com/office/powerpoint/2010/main" val="49827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1FFC4-ADA2-5F04-33D7-69466C85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A329F-4C00-EE1A-D76E-6A994218FB17}"/>
              </a:ext>
            </a:extLst>
          </p:cNvPr>
          <p:cNvSpPr txBox="1"/>
          <p:nvPr/>
        </p:nvSpPr>
        <p:spPr>
          <a:xfrm>
            <a:off x="2700728" y="2521857"/>
            <a:ext cx="6790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Fill in the blank: A _____ of Herons</a:t>
            </a:r>
          </a:p>
        </p:txBody>
      </p:sp>
    </p:spTree>
    <p:extLst>
      <p:ext uri="{BB962C8B-B14F-4D97-AF65-F5344CB8AC3E}">
        <p14:creationId xmlns:p14="http://schemas.microsoft.com/office/powerpoint/2010/main" val="71122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9C8B4-1868-D11F-BD95-BF5278139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A9EE9-6B7E-8D9C-0946-D46F590F6F16}"/>
              </a:ext>
            </a:extLst>
          </p:cNvPr>
          <p:cNvSpPr txBox="1"/>
          <p:nvPr/>
        </p:nvSpPr>
        <p:spPr>
          <a:xfrm>
            <a:off x="2700728" y="1720840"/>
            <a:ext cx="6790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is the seasonal movement of birds between breeding and nonbreeding areas</a:t>
            </a:r>
          </a:p>
        </p:txBody>
      </p:sp>
    </p:spTree>
    <p:extLst>
      <p:ext uri="{BB962C8B-B14F-4D97-AF65-F5344CB8AC3E}">
        <p14:creationId xmlns:p14="http://schemas.microsoft.com/office/powerpoint/2010/main" val="135434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B49DB-820F-192F-05C9-B5A85FCC5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D6405-C39F-40C7-B263-55747381F93D}"/>
              </a:ext>
            </a:extLst>
          </p:cNvPr>
          <p:cNvSpPr txBox="1"/>
          <p:nvPr/>
        </p:nvSpPr>
        <p:spPr>
          <a:xfrm>
            <a:off x="2523258" y="2028616"/>
            <a:ext cx="7145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alibri" panose="020F0502020204030204" pitchFamily="34" charset="0"/>
                <a:cs typeface="Calibri" panose="020F0502020204030204" pitchFamily="34" charset="0"/>
              </a:rPr>
              <a:t>Early Bird Gets the Worm</a:t>
            </a:r>
          </a:p>
        </p:txBody>
      </p:sp>
    </p:spTree>
    <p:extLst>
      <p:ext uri="{BB962C8B-B14F-4D97-AF65-F5344CB8AC3E}">
        <p14:creationId xmlns:p14="http://schemas.microsoft.com/office/powerpoint/2010/main" val="115045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56E2B-DA21-344A-E43F-1CD01595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53C0DE-978B-8A48-73D3-80E3B80937C2}"/>
              </a:ext>
            </a:extLst>
          </p:cNvPr>
          <p:cNvSpPr txBox="1"/>
          <p:nvPr/>
        </p:nvSpPr>
        <p:spPr>
          <a:xfrm>
            <a:off x="2700728" y="2136338"/>
            <a:ext cx="6790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type of climate is the most important habitat for birds</a:t>
            </a:r>
          </a:p>
        </p:txBody>
      </p:sp>
    </p:spTree>
    <p:extLst>
      <p:ext uri="{BB962C8B-B14F-4D97-AF65-F5344CB8AC3E}">
        <p14:creationId xmlns:p14="http://schemas.microsoft.com/office/powerpoint/2010/main" val="103995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7BCCF-9651-029B-07A6-AE56C22FF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189F1C-DBA8-5C77-6C91-8FD8CB4B58F2}"/>
              </a:ext>
            </a:extLst>
          </p:cNvPr>
          <p:cNvSpPr txBox="1"/>
          <p:nvPr/>
        </p:nvSpPr>
        <p:spPr>
          <a:xfrm>
            <a:off x="2002221" y="1997839"/>
            <a:ext cx="8187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environment has open landscapes and scattered trees or shrubs that are critical for ground-nesting birds and species that depend on seeds, insects, or small mammals</a:t>
            </a:r>
          </a:p>
        </p:txBody>
      </p:sp>
    </p:spTree>
    <p:extLst>
      <p:ext uri="{BB962C8B-B14F-4D97-AF65-F5344CB8AC3E}">
        <p14:creationId xmlns:p14="http://schemas.microsoft.com/office/powerpoint/2010/main" val="305947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464E57-F796-6B5B-35A6-1B7AE1DC1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46B8E5-B19F-61FB-E9BA-625E7D03ECAA}"/>
              </a:ext>
            </a:extLst>
          </p:cNvPr>
          <p:cNvSpPr txBox="1"/>
          <p:nvPr/>
        </p:nvSpPr>
        <p:spPr>
          <a:xfrm>
            <a:off x="2116520" y="1720840"/>
            <a:ext cx="7958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Birds that eat flies, beetles, moths, caterpillars and sometimes spiders are called this</a:t>
            </a:r>
          </a:p>
        </p:txBody>
      </p:sp>
    </p:spTree>
    <p:extLst>
      <p:ext uri="{BB962C8B-B14F-4D97-AF65-F5344CB8AC3E}">
        <p14:creationId xmlns:p14="http://schemas.microsoft.com/office/powerpoint/2010/main" val="3052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519AD4-C397-4333-1CC8-96DF52106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C2FDE-35C5-C59F-B8D3-2C588FE8B02B}"/>
              </a:ext>
            </a:extLst>
          </p:cNvPr>
          <p:cNvSpPr txBox="1"/>
          <p:nvPr/>
        </p:nvSpPr>
        <p:spPr>
          <a:xfrm>
            <a:off x="2049517" y="1690062"/>
            <a:ext cx="80929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These kinds of birds use their large, flexible lower bill to scoop up mouthfuls of fish and water, draining the water before swallowing their catch</a:t>
            </a:r>
          </a:p>
        </p:txBody>
      </p:sp>
    </p:spTree>
    <p:extLst>
      <p:ext uri="{BB962C8B-B14F-4D97-AF65-F5344CB8AC3E}">
        <p14:creationId xmlns:p14="http://schemas.microsoft.com/office/powerpoint/2010/main" val="386061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441EB-4D99-0DC1-9935-A3165E4C5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FA574-990B-2B65-D7E2-B96ECAEEC37C}"/>
              </a:ext>
            </a:extLst>
          </p:cNvPr>
          <p:cNvSpPr txBox="1"/>
          <p:nvPr/>
        </p:nvSpPr>
        <p:spPr>
          <a:xfrm>
            <a:off x="1802309" y="1720840"/>
            <a:ext cx="858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Heron’s long, slender legs and straight, pointed beak are adapted for this method of catching prey</a:t>
            </a:r>
          </a:p>
        </p:txBody>
      </p:sp>
    </p:spTree>
    <p:extLst>
      <p:ext uri="{BB962C8B-B14F-4D97-AF65-F5344CB8AC3E}">
        <p14:creationId xmlns:p14="http://schemas.microsoft.com/office/powerpoint/2010/main" val="88341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BD0E4-5AB5-377D-6397-1B9DB662A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8EE94C-8BC7-06A0-8424-475424228366}"/>
              </a:ext>
            </a:extLst>
          </p:cNvPr>
          <p:cNvSpPr txBox="1"/>
          <p:nvPr/>
        </p:nvSpPr>
        <p:spPr>
          <a:xfrm>
            <a:off x="1923178" y="1720840"/>
            <a:ext cx="8345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method of feeding is when birds get their food from picking it off of other plants or animals</a:t>
            </a:r>
          </a:p>
        </p:txBody>
      </p:sp>
    </p:spTree>
    <p:extLst>
      <p:ext uri="{BB962C8B-B14F-4D97-AF65-F5344CB8AC3E}">
        <p14:creationId xmlns:p14="http://schemas.microsoft.com/office/powerpoint/2010/main" val="243168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D64F9C-7FFD-B950-CDA0-DEA9C3869DE4}"/>
              </a:ext>
            </a:extLst>
          </p:cNvPr>
          <p:cNvSpPr txBox="1"/>
          <p:nvPr/>
        </p:nvSpPr>
        <p:spPr>
          <a:xfrm>
            <a:off x="3322820" y="2443397"/>
            <a:ext cx="5546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alibri" panose="020F0502020204030204" pitchFamily="34" charset="0"/>
                <a:cs typeface="Calibri" panose="020F0502020204030204" pitchFamily="34" charset="0"/>
              </a:rPr>
              <a:t>Winging  It</a:t>
            </a:r>
          </a:p>
        </p:txBody>
      </p:sp>
    </p:spTree>
    <p:extLst>
      <p:ext uri="{BB962C8B-B14F-4D97-AF65-F5344CB8AC3E}">
        <p14:creationId xmlns:p14="http://schemas.microsoft.com/office/powerpoint/2010/main" val="55863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ADD88-A213-DA83-E477-CDD8B0DF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7E0D71-1B8C-C12E-C48A-492ED8290854}"/>
              </a:ext>
            </a:extLst>
          </p:cNvPr>
          <p:cNvSpPr txBox="1"/>
          <p:nvPr/>
        </p:nvSpPr>
        <p:spPr>
          <a:xfrm>
            <a:off x="2201917" y="1843950"/>
            <a:ext cx="7788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method of getting food is when birds fly low over calm water and drag their lower mandible, cutting the water’s surface and snapping up their bill when they feel a fish</a:t>
            </a:r>
          </a:p>
        </p:txBody>
      </p:sp>
    </p:spTree>
    <p:extLst>
      <p:ext uri="{BB962C8B-B14F-4D97-AF65-F5344CB8AC3E}">
        <p14:creationId xmlns:p14="http://schemas.microsoft.com/office/powerpoint/2010/main" val="68578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33333-2C94-D670-387A-72F4A383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412F9C-9749-ABF8-E271-EE39655631E9}"/>
              </a:ext>
            </a:extLst>
          </p:cNvPr>
          <p:cNvSpPr txBox="1"/>
          <p:nvPr/>
        </p:nvSpPr>
        <p:spPr>
          <a:xfrm>
            <a:off x="1108626" y="1720840"/>
            <a:ext cx="997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These birds use their beaks to chisel into wood in search of insects or to carve out nest cavities for their young</a:t>
            </a:r>
          </a:p>
        </p:txBody>
      </p:sp>
    </p:spTree>
    <p:extLst>
      <p:ext uri="{BB962C8B-B14F-4D97-AF65-F5344CB8AC3E}">
        <p14:creationId xmlns:p14="http://schemas.microsoft.com/office/powerpoint/2010/main" val="190924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D16BE-B608-C6F2-B61D-8669B9F7B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FB400-FE68-8A17-4303-F2BEFC52FA92}"/>
              </a:ext>
            </a:extLst>
          </p:cNvPr>
          <p:cNvSpPr txBox="1"/>
          <p:nvPr/>
        </p:nvSpPr>
        <p:spPr>
          <a:xfrm>
            <a:off x="2700728" y="1720840"/>
            <a:ext cx="6790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Birds that almost exclusively hunt and feed on other animals are called this</a:t>
            </a:r>
          </a:p>
        </p:txBody>
      </p:sp>
    </p:spTree>
    <p:extLst>
      <p:ext uri="{BB962C8B-B14F-4D97-AF65-F5344CB8AC3E}">
        <p14:creationId xmlns:p14="http://schemas.microsoft.com/office/powerpoint/2010/main" val="2975589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521EEA-6E7D-E76A-54A9-D4C58C16F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CCACCD-66F2-C321-CA88-E7E76BA331F5}"/>
              </a:ext>
            </a:extLst>
          </p:cNvPr>
          <p:cNvSpPr txBox="1"/>
          <p:nvPr/>
        </p:nvSpPr>
        <p:spPr>
          <a:xfrm>
            <a:off x="2102069" y="1720840"/>
            <a:ext cx="79878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According to folklore, these kinds of birds are weather forecasters – if they call from a dead branch then a clear blue sky is on its way and if it perches on a branch with green leaves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calls, then rain is expected</a:t>
            </a:r>
          </a:p>
        </p:txBody>
      </p:sp>
    </p:spTree>
    <p:extLst>
      <p:ext uri="{BB962C8B-B14F-4D97-AF65-F5344CB8AC3E}">
        <p14:creationId xmlns:p14="http://schemas.microsoft.com/office/powerpoint/2010/main" val="1856696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4D8B1-3495-736C-B3A9-01F2F2C21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C142F-7AEF-13D5-91D7-7ED4833D254C}"/>
              </a:ext>
            </a:extLst>
          </p:cNvPr>
          <p:cNvSpPr txBox="1"/>
          <p:nvPr/>
        </p:nvSpPr>
        <p:spPr>
          <a:xfrm>
            <a:off x="2523258" y="2705725"/>
            <a:ext cx="7145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alibri" panose="020F0502020204030204" pitchFamily="34" charset="0"/>
                <a:cs typeface="Calibri" panose="020F0502020204030204" pitchFamily="34" charset="0"/>
              </a:rPr>
              <a:t>A Rare Bird</a:t>
            </a:r>
          </a:p>
        </p:txBody>
      </p:sp>
    </p:spTree>
    <p:extLst>
      <p:ext uri="{BB962C8B-B14F-4D97-AF65-F5344CB8AC3E}">
        <p14:creationId xmlns:p14="http://schemas.microsoft.com/office/powerpoint/2010/main" val="3213902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44B43-C1E8-F5CD-1350-5B0AA3EE2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6410B8-EEC0-E1A4-0A62-F0361849FC7F}"/>
              </a:ext>
            </a:extLst>
          </p:cNvPr>
          <p:cNvSpPr txBox="1"/>
          <p:nvPr/>
        </p:nvSpPr>
        <p:spPr>
          <a:xfrm>
            <a:off x="1944198" y="2028616"/>
            <a:ext cx="83036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bird’s _____ are typically longer, more complex vocalizations and are often used to attract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mates or defend territory</a:t>
            </a:r>
          </a:p>
        </p:txBody>
      </p:sp>
    </p:spTree>
    <p:extLst>
      <p:ext uri="{BB962C8B-B14F-4D97-AF65-F5344CB8AC3E}">
        <p14:creationId xmlns:p14="http://schemas.microsoft.com/office/powerpoint/2010/main" val="248921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50987-AAFE-8412-5F9A-350CD38A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4D18B2-86BA-744A-7783-F572FA7FA4F6}"/>
              </a:ext>
            </a:extLst>
          </p:cNvPr>
          <p:cNvSpPr txBox="1"/>
          <p:nvPr/>
        </p:nvSpPr>
        <p:spPr>
          <a:xfrm>
            <a:off x="2128129" y="2136338"/>
            <a:ext cx="7935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bird’s _____ are shorter, simpler sounds used for everyday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5862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0E968-8EF2-233F-5587-153386008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093B0-8108-CE61-5788-ECD020D7D921}"/>
              </a:ext>
            </a:extLst>
          </p:cNvPr>
          <p:cNvSpPr txBox="1"/>
          <p:nvPr/>
        </p:nvSpPr>
        <p:spPr>
          <a:xfrm>
            <a:off x="1949561" y="1905506"/>
            <a:ext cx="8292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Imitating the sounds of other animals (including human voices) as well as mechanical noises is called vocal _____</a:t>
            </a:r>
          </a:p>
        </p:txBody>
      </p:sp>
    </p:spTree>
    <p:extLst>
      <p:ext uri="{BB962C8B-B14F-4D97-AF65-F5344CB8AC3E}">
        <p14:creationId xmlns:p14="http://schemas.microsoft.com/office/powerpoint/2010/main" val="520457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216C0-9AB9-E752-FB61-A3AC628B7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A572D2-E40D-26A1-5023-7F290039AB78}"/>
              </a:ext>
            </a:extLst>
          </p:cNvPr>
          <p:cNvSpPr txBox="1"/>
          <p:nvPr/>
        </p:nvSpPr>
        <p:spPr>
          <a:xfrm>
            <a:off x="2133492" y="1690062"/>
            <a:ext cx="79250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is a collection of feathers located on top of a bird’s head and are used for communication, intimidation, attraction, and social hierarchy</a:t>
            </a:r>
          </a:p>
        </p:txBody>
      </p:sp>
    </p:spTree>
    <p:extLst>
      <p:ext uri="{BB962C8B-B14F-4D97-AF65-F5344CB8AC3E}">
        <p14:creationId xmlns:p14="http://schemas.microsoft.com/office/powerpoint/2010/main" val="2915207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AECC4-29E6-C555-BCDC-9048D7B4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A6FC5B-B50A-4C10-B525-5A0CFDCF6CE8}"/>
              </a:ext>
            </a:extLst>
          </p:cNvPr>
          <p:cNvSpPr txBox="1"/>
          <p:nvPr/>
        </p:nvSpPr>
        <p:spPr>
          <a:xfrm>
            <a:off x="1996750" y="1690062"/>
            <a:ext cx="8198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is the term for when males and females of the same species exhibit different 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characteristics in size, plumage, and coloration</a:t>
            </a:r>
          </a:p>
        </p:txBody>
      </p:sp>
    </p:spTree>
    <p:extLst>
      <p:ext uri="{BB962C8B-B14F-4D97-AF65-F5344CB8AC3E}">
        <p14:creationId xmlns:p14="http://schemas.microsoft.com/office/powerpoint/2010/main" val="90877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33E11-6448-7C5A-C819-E31931503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C9008-0B33-F2EE-5750-F8A1AB3925D0}"/>
              </a:ext>
            </a:extLst>
          </p:cNvPr>
          <p:cNvSpPr txBox="1"/>
          <p:nvPr/>
        </p:nvSpPr>
        <p:spPr>
          <a:xfrm>
            <a:off x="2432154" y="1720840"/>
            <a:ext cx="7327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This is the process of </a:t>
            </a:r>
            <a:b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shedding old, worn-out feathers and growing new ones</a:t>
            </a:r>
          </a:p>
        </p:txBody>
      </p:sp>
    </p:spTree>
    <p:extLst>
      <p:ext uri="{BB962C8B-B14F-4D97-AF65-F5344CB8AC3E}">
        <p14:creationId xmlns:p14="http://schemas.microsoft.com/office/powerpoint/2010/main" val="402350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BC921-F82F-6F5F-A8C1-C713DE791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DB887-5163-3900-E74F-4F05E36A1524}"/>
              </a:ext>
            </a:extLst>
          </p:cNvPr>
          <p:cNvSpPr txBox="1"/>
          <p:nvPr/>
        </p:nvSpPr>
        <p:spPr>
          <a:xfrm>
            <a:off x="2895600" y="1690062"/>
            <a:ext cx="64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over 400 species of this bird that has brilliant plumage, sharp intelligence and a famous ability to mimic sounds</a:t>
            </a:r>
          </a:p>
        </p:txBody>
      </p:sp>
    </p:spTree>
    <p:extLst>
      <p:ext uri="{BB962C8B-B14F-4D97-AF65-F5344CB8AC3E}">
        <p14:creationId xmlns:p14="http://schemas.microsoft.com/office/powerpoint/2010/main" val="2939273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DD4F6F-5680-8076-DDF1-4B2E1A3AD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6D7676-4ACA-1BCC-56A6-04F131D585F2}"/>
              </a:ext>
            </a:extLst>
          </p:cNvPr>
          <p:cNvSpPr txBox="1"/>
          <p:nvPr/>
        </p:nvSpPr>
        <p:spPr>
          <a:xfrm>
            <a:off x="2180681" y="2551837"/>
            <a:ext cx="7830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Peacocks are native to this country’s subcontinent</a:t>
            </a:r>
          </a:p>
        </p:txBody>
      </p:sp>
    </p:spTree>
    <p:extLst>
      <p:ext uri="{BB962C8B-B14F-4D97-AF65-F5344CB8AC3E}">
        <p14:creationId xmlns:p14="http://schemas.microsoft.com/office/powerpoint/2010/main" val="3898153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EC9E6-2FD7-5906-BA6A-5AE391C87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DF2EF-0769-7E8E-93A8-9A7959F74D35}"/>
              </a:ext>
            </a:extLst>
          </p:cNvPr>
          <p:cNvSpPr txBox="1"/>
          <p:nvPr/>
        </p:nvSpPr>
        <p:spPr>
          <a:xfrm>
            <a:off x="2585329" y="2136338"/>
            <a:ext cx="70213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Songs, dancing, and decorating are all ways birds attempt to do this</a:t>
            </a:r>
          </a:p>
        </p:txBody>
      </p:sp>
    </p:spTree>
    <p:extLst>
      <p:ext uri="{BB962C8B-B14F-4D97-AF65-F5344CB8AC3E}">
        <p14:creationId xmlns:p14="http://schemas.microsoft.com/office/powerpoint/2010/main" val="4267339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8454D-B9F4-64B6-2DE9-BF86D211B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A5CF83-3EBA-25ED-CA92-E621DCC07456}"/>
              </a:ext>
            </a:extLst>
          </p:cNvPr>
          <p:cNvSpPr txBox="1"/>
          <p:nvPr/>
        </p:nvSpPr>
        <p:spPr>
          <a:xfrm>
            <a:off x="2170171" y="1905506"/>
            <a:ext cx="7851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recent study found that over 80% of birds-of-paradise are biofluorescent which means they do this</a:t>
            </a:r>
          </a:p>
        </p:txBody>
      </p:sp>
    </p:spTree>
    <p:extLst>
      <p:ext uri="{BB962C8B-B14F-4D97-AF65-F5344CB8AC3E}">
        <p14:creationId xmlns:p14="http://schemas.microsoft.com/office/powerpoint/2010/main" val="67038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84E6AA-D151-9B65-AA66-F4010B999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6666C-C17E-F589-FC8B-178BB5C9CB34}"/>
              </a:ext>
            </a:extLst>
          </p:cNvPr>
          <p:cNvSpPr txBox="1"/>
          <p:nvPr/>
        </p:nvSpPr>
        <p:spPr>
          <a:xfrm>
            <a:off x="2700728" y="2521857"/>
            <a:ext cx="6790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process of bird mating is called this</a:t>
            </a:r>
          </a:p>
        </p:txBody>
      </p:sp>
    </p:spTree>
    <p:extLst>
      <p:ext uri="{BB962C8B-B14F-4D97-AF65-F5344CB8AC3E}">
        <p14:creationId xmlns:p14="http://schemas.microsoft.com/office/powerpoint/2010/main" val="1791411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FF6FE-AE22-DE33-93C4-58B0AD275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9BDDD-1650-33DE-4151-B25CFB138996}"/>
              </a:ext>
            </a:extLst>
          </p:cNvPr>
          <p:cNvSpPr txBox="1"/>
          <p:nvPr/>
        </p:nvSpPr>
        <p:spPr>
          <a:xfrm>
            <a:off x="2033752" y="2028616"/>
            <a:ext cx="812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alibri" panose="020F0502020204030204" pitchFamily="34" charset="0"/>
                <a:cs typeface="Calibri" panose="020F0502020204030204" pitchFamily="34" charset="0"/>
              </a:rPr>
              <a:t>Feather Your Nest</a:t>
            </a:r>
          </a:p>
        </p:txBody>
      </p:sp>
    </p:spTree>
    <p:extLst>
      <p:ext uri="{BB962C8B-B14F-4D97-AF65-F5344CB8AC3E}">
        <p14:creationId xmlns:p14="http://schemas.microsoft.com/office/powerpoint/2010/main" val="3022935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19E4C-E34E-EFB0-422F-CB24F9451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153E91-3108-C097-95EE-4FAC02E8E4AC}"/>
              </a:ext>
            </a:extLst>
          </p:cNvPr>
          <p:cNvSpPr txBox="1"/>
          <p:nvPr/>
        </p:nvSpPr>
        <p:spPr>
          <a:xfrm>
            <a:off x="2275382" y="1690062"/>
            <a:ext cx="7641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most common nest shape is usually made from twigs, grass and other materials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found in or on trees, shrubs, cavities, ledges and the ground</a:t>
            </a:r>
          </a:p>
        </p:txBody>
      </p:sp>
    </p:spTree>
    <p:extLst>
      <p:ext uri="{BB962C8B-B14F-4D97-AF65-F5344CB8AC3E}">
        <p14:creationId xmlns:p14="http://schemas.microsoft.com/office/powerpoint/2010/main" val="763481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B425B-408F-4D03-335A-5F05FA058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42176-D86A-0372-3AE4-9A70E4C9E16D}"/>
              </a:ext>
            </a:extLst>
          </p:cNvPr>
          <p:cNvSpPr txBox="1"/>
          <p:nvPr/>
        </p:nvSpPr>
        <p:spPr>
          <a:xfrm>
            <a:off x="2238704" y="1690062"/>
            <a:ext cx="7515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These kinds of nests are large and flat and are made of sticks, typically built in trees, cliffs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human structures and are often used over many years</a:t>
            </a:r>
          </a:p>
        </p:txBody>
      </p:sp>
    </p:spTree>
    <p:extLst>
      <p:ext uri="{BB962C8B-B14F-4D97-AF65-F5344CB8AC3E}">
        <p14:creationId xmlns:p14="http://schemas.microsoft.com/office/powerpoint/2010/main" val="2325795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0E93E7-44F9-8EA4-FC9F-816A6E759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D73171-8EFC-CE52-A0F3-C6EA2F4CDBC5}"/>
              </a:ext>
            </a:extLst>
          </p:cNvPr>
          <p:cNvSpPr txBox="1"/>
          <p:nvPr/>
        </p:nvSpPr>
        <p:spPr>
          <a:xfrm>
            <a:off x="2117619" y="2028616"/>
            <a:ext cx="79567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These nests are built from soil, leaves, or composting vegetation which generate heat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incubate eggs</a:t>
            </a:r>
          </a:p>
        </p:txBody>
      </p:sp>
    </p:spTree>
    <p:extLst>
      <p:ext uri="{BB962C8B-B14F-4D97-AF65-F5344CB8AC3E}">
        <p14:creationId xmlns:p14="http://schemas.microsoft.com/office/powerpoint/2010/main" val="163275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68D81-BF33-C784-D3B5-FD32AD2B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2786FB-B84A-264C-2C22-1FEE07E81AD5}"/>
              </a:ext>
            </a:extLst>
          </p:cNvPr>
          <p:cNvSpPr txBox="1"/>
          <p:nvPr/>
        </p:nvSpPr>
        <p:spPr>
          <a:xfrm>
            <a:off x="2448695" y="1720840"/>
            <a:ext cx="7294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strange behavior where birds steal hair or fur from living animals is called this</a:t>
            </a:r>
          </a:p>
        </p:txBody>
      </p:sp>
    </p:spTree>
    <p:extLst>
      <p:ext uri="{BB962C8B-B14F-4D97-AF65-F5344CB8AC3E}">
        <p14:creationId xmlns:p14="http://schemas.microsoft.com/office/powerpoint/2010/main" val="49677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94E49-0C12-1600-260B-85890635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49319-680C-7BEE-AB23-EB6662E9379A}"/>
              </a:ext>
            </a:extLst>
          </p:cNvPr>
          <p:cNvSpPr txBox="1"/>
          <p:nvPr/>
        </p:nvSpPr>
        <p:spPr>
          <a:xfrm>
            <a:off x="2700728" y="2521857"/>
            <a:ext cx="6790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What kind of feather </a:t>
            </a:r>
            <a:b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rectrice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? ​</a:t>
            </a:r>
          </a:p>
        </p:txBody>
      </p:sp>
    </p:spTree>
    <p:extLst>
      <p:ext uri="{BB962C8B-B14F-4D97-AF65-F5344CB8AC3E}">
        <p14:creationId xmlns:p14="http://schemas.microsoft.com/office/powerpoint/2010/main" val="311627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BCEFE-4A08-7F5B-0C02-A8DD3BF0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DFE5F0-A370-6ADC-82AA-81892D6A5C9D}"/>
              </a:ext>
            </a:extLst>
          </p:cNvPr>
          <p:cNvSpPr txBox="1"/>
          <p:nvPr/>
        </p:nvSpPr>
        <p:spPr>
          <a:xfrm>
            <a:off x="2270019" y="1720840"/>
            <a:ext cx="7651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family of birds create intricate, basketlike nests using grass, leaves, and plant fibers</a:t>
            </a:r>
          </a:p>
        </p:txBody>
      </p:sp>
    </p:spTree>
    <p:extLst>
      <p:ext uri="{BB962C8B-B14F-4D97-AF65-F5344CB8AC3E}">
        <p14:creationId xmlns:p14="http://schemas.microsoft.com/office/powerpoint/2010/main" val="2774030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E95D7-88AF-ACE5-F73F-550A5B4A7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AF95D-861B-047A-675D-A4CEF7BD5DD0}"/>
              </a:ext>
            </a:extLst>
          </p:cNvPr>
          <p:cNvSpPr txBox="1"/>
          <p:nvPr/>
        </p:nvSpPr>
        <p:spPr>
          <a:xfrm>
            <a:off x="1833840" y="2028616"/>
            <a:ext cx="8524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largest bird in the world lays the world’s largest eggs. Each egg can weigh up to 4 pounds which is equal to about 27 chicken eggs</a:t>
            </a:r>
          </a:p>
        </p:txBody>
      </p:sp>
    </p:spTree>
    <p:extLst>
      <p:ext uri="{BB962C8B-B14F-4D97-AF65-F5344CB8AC3E}">
        <p14:creationId xmlns:p14="http://schemas.microsoft.com/office/powerpoint/2010/main" val="2751984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070CE-84A6-4547-FC2E-5480767F7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AF4D9-FF92-B529-6C70-157A2EF9DDE7}"/>
              </a:ext>
            </a:extLst>
          </p:cNvPr>
          <p:cNvSpPr txBox="1"/>
          <p:nvPr/>
        </p:nvSpPr>
        <p:spPr>
          <a:xfrm>
            <a:off x="2700728" y="1720840"/>
            <a:ext cx="6790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kind of feeding is when a bird feeds their chicks by giving them partially digested food</a:t>
            </a:r>
          </a:p>
        </p:txBody>
      </p:sp>
    </p:spTree>
    <p:extLst>
      <p:ext uri="{BB962C8B-B14F-4D97-AF65-F5344CB8AC3E}">
        <p14:creationId xmlns:p14="http://schemas.microsoft.com/office/powerpoint/2010/main" val="635551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0146C-85C9-9320-AA71-A7B5CB95E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39D9C-4ED1-B8B4-C82C-5B5C3ED8928C}"/>
              </a:ext>
            </a:extLst>
          </p:cNvPr>
          <p:cNvSpPr txBox="1"/>
          <p:nvPr/>
        </p:nvSpPr>
        <p:spPr>
          <a:xfrm>
            <a:off x="2060029" y="1720840"/>
            <a:ext cx="7940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Pigeons, Flamingos, and Emperor Penguins produce a nutrient-rich substance called ____ milk</a:t>
            </a:r>
          </a:p>
        </p:txBody>
      </p:sp>
    </p:spTree>
    <p:extLst>
      <p:ext uri="{BB962C8B-B14F-4D97-AF65-F5344CB8AC3E}">
        <p14:creationId xmlns:p14="http://schemas.microsoft.com/office/powerpoint/2010/main" val="1344380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300C0-D01A-C93E-CD0E-1319F92A4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903601-4252-671C-AEC4-99955FBE11AB}"/>
              </a:ext>
            </a:extLst>
          </p:cNvPr>
          <p:cNvSpPr txBox="1"/>
          <p:nvPr/>
        </p:nvSpPr>
        <p:spPr>
          <a:xfrm>
            <a:off x="2469715" y="1720840"/>
            <a:ext cx="7252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bird that is almost fully feathered and ready to leave the nest is called this</a:t>
            </a:r>
          </a:p>
        </p:txBody>
      </p:sp>
    </p:spTree>
    <p:extLst>
      <p:ext uri="{BB962C8B-B14F-4D97-AF65-F5344CB8AC3E}">
        <p14:creationId xmlns:p14="http://schemas.microsoft.com/office/powerpoint/2010/main" val="2798048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1AC97-D2EE-CCD2-7D63-8246C27CD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9F590-3F3F-EF7B-4EE6-B1CFEF2729E9}"/>
              </a:ext>
            </a:extLst>
          </p:cNvPr>
          <p:cNvSpPr txBox="1"/>
          <p:nvPr/>
        </p:nvSpPr>
        <p:spPr>
          <a:xfrm>
            <a:off x="2225458" y="1690062"/>
            <a:ext cx="77410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After hatching, some birds continue to keep their young warm by covering them with their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body or wings. This is called what?</a:t>
            </a:r>
          </a:p>
        </p:txBody>
      </p:sp>
    </p:spTree>
    <p:extLst>
      <p:ext uri="{BB962C8B-B14F-4D97-AF65-F5344CB8AC3E}">
        <p14:creationId xmlns:p14="http://schemas.microsoft.com/office/powerpoint/2010/main" val="408985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180791-CD64-CB0B-A4FE-C60CEC272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FAAC6-A11D-5E0D-274A-AEC641786689}"/>
              </a:ext>
            </a:extLst>
          </p:cNvPr>
          <p:cNvSpPr txBox="1"/>
          <p:nvPr/>
        </p:nvSpPr>
        <p:spPr>
          <a:xfrm>
            <a:off x="2383220" y="2274838"/>
            <a:ext cx="7425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Birds clean, realign, protect, repair and waterproof their feathers by doing this</a:t>
            </a:r>
          </a:p>
        </p:txBody>
      </p:sp>
    </p:spTree>
    <p:extLst>
      <p:ext uri="{BB962C8B-B14F-4D97-AF65-F5344CB8AC3E}">
        <p14:creationId xmlns:p14="http://schemas.microsoft.com/office/powerpoint/2010/main" val="274295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2E0037-969A-269B-BADC-612B0790A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76883C-8808-6F64-8AF3-0A8FFAE2ED8B}"/>
              </a:ext>
            </a:extLst>
          </p:cNvPr>
          <p:cNvSpPr txBox="1"/>
          <p:nvPr/>
        </p:nvSpPr>
        <p:spPr>
          <a:xfrm>
            <a:off x="2700728" y="2136338"/>
            <a:ext cx="6790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Birds use these muscles to drive their wings downward</a:t>
            </a:r>
          </a:p>
        </p:txBody>
      </p:sp>
    </p:spTree>
    <p:extLst>
      <p:ext uri="{BB962C8B-B14F-4D97-AF65-F5344CB8AC3E}">
        <p14:creationId xmlns:p14="http://schemas.microsoft.com/office/powerpoint/2010/main" val="375275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66CC4-2B10-26E8-C795-AC1FFE286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0BFBB-48F9-82D0-6245-C4A234480161}"/>
              </a:ext>
            </a:extLst>
          </p:cNvPr>
          <p:cNvSpPr txBox="1"/>
          <p:nvPr/>
        </p:nvSpPr>
        <p:spPr>
          <a:xfrm>
            <a:off x="2700728" y="2521857"/>
            <a:ext cx="6790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Name the kinds of flight (1 pt each)</a:t>
            </a:r>
          </a:p>
        </p:txBody>
      </p:sp>
    </p:spTree>
    <p:extLst>
      <p:ext uri="{BB962C8B-B14F-4D97-AF65-F5344CB8AC3E}">
        <p14:creationId xmlns:p14="http://schemas.microsoft.com/office/powerpoint/2010/main" val="240541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DFFD6-9C5B-1A26-353C-F3ECE26BB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C9168E-291A-A301-0979-1CACC42E769D}"/>
              </a:ext>
            </a:extLst>
          </p:cNvPr>
          <p:cNvSpPr txBox="1"/>
          <p:nvPr/>
        </p:nvSpPr>
        <p:spPr>
          <a:xfrm>
            <a:off x="2700728" y="2521857"/>
            <a:ext cx="6790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is the smallest bird in the world?</a:t>
            </a:r>
          </a:p>
        </p:txBody>
      </p:sp>
    </p:spTree>
    <p:extLst>
      <p:ext uri="{BB962C8B-B14F-4D97-AF65-F5344CB8AC3E}">
        <p14:creationId xmlns:p14="http://schemas.microsoft.com/office/powerpoint/2010/main" val="141112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D069E-226A-8BBC-55CB-07DF509BE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9B1B8-2D37-23A2-28F7-541C50030520}"/>
              </a:ext>
            </a:extLst>
          </p:cNvPr>
          <p:cNvSpPr txBox="1"/>
          <p:nvPr/>
        </p:nvSpPr>
        <p:spPr>
          <a:xfrm>
            <a:off x="2275436" y="1905506"/>
            <a:ext cx="7641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Line formations and cluster formations are two types of a group of birds. These groups are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called a</a:t>
            </a:r>
          </a:p>
        </p:txBody>
      </p:sp>
    </p:spTree>
    <p:extLst>
      <p:ext uri="{BB962C8B-B14F-4D97-AF65-F5344CB8AC3E}">
        <p14:creationId xmlns:p14="http://schemas.microsoft.com/office/powerpoint/2010/main" val="110827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760</Words>
  <Application>Microsoft Macintosh PowerPoint</Application>
  <PresentationFormat>Widescreen</PresentationFormat>
  <Paragraphs>50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Morrison</dc:creator>
  <cp:lastModifiedBy>Ella Hain</cp:lastModifiedBy>
  <cp:revision>5</cp:revision>
  <dcterms:created xsi:type="dcterms:W3CDTF">2026-03-31T14:58:56Z</dcterms:created>
  <dcterms:modified xsi:type="dcterms:W3CDTF">2026-04-15T18:50:02Z</dcterms:modified>
</cp:coreProperties>
</file>